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75" d="100"/>
          <a:sy n="75" d="100"/>
        </p:scale>
        <p:origin x="-4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C2550-0B56-433E-BE6D-C8E9E3DA3312}" type="datetimeFigureOut">
              <a:rPr lang="en-US" smtClean="0"/>
              <a:pPr/>
              <a:t>5/8/2012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8B963-FC10-43D9-9889-43B67B5F7AC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SPH3U      Simple Circuit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828668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Start with  a simple electric circuit, with a 6.0 V battery source and a single 10 </a:t>
            </a:r>
            <a:r>
              <a:rPr lang="en-CA" b="1" dirty="0" smtClean="0">
                <a:latin typeface="Symbol" pitchFamily="18" charset="2"/>
              </a:rPr>
              <a:t>W </a:t>
            </a:r>
            <a:r>
              <a:rPr lang="en-CA" dirty="0" smtClean="0"/>
              <a:t>resistor</a:t>
            </a:r>
            <a:endParaRPr lang="en-CA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214942" y="3786190"/>
            <a:ext cx="1143008" cy="965503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r>
              <a:rPr lang="en-CA" sz="1600" b="1" dirty="0" smtClean="0">
                <a:solidFill>
                  <a:srgbClr val="FF0000"/>
                </a:solidFill>
                <a:latin typeface="Calibri" pitchFamily="34" charset="0"/>
              </a:rPr>
              <a:t>6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.0</a:t>
            </a:r>
            <a:r>
              <a:rPr kumimoji="0" lang="en-CA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 V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600" b="1" baseline="-25000" dirty="0" smtClean="0">
                <a:latin typeface="Calibri" pitchFamily="34" charset="0"/>
              </a:rPr>
              <a:t>T </a:t>
            </a:r>
            <a:r>
              <a:rPr lang="en-CA" sz="1600" b="1" dirty="0" smtClean="0">
                <a:latin typeface="Calibri" pitchFamily="34" charset="0"/>
              </a:rPr>
              <a:t>= 10 </a:t>
            </a:r>
            <a:r>
              <a:rPr lang="en-CA" sz="1600" b="1" dirty="0" smtClean="0">
                <a:latin typeface="Symbol" pitchFamily="18" charset="2"/>
              </a:rPr>
              <a:t>W</a:t>
            </a:r>
            <a:endParaRPr kumimoji="0" lang="en-CA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143108" y="3714752"/>
            <a:ext cx="928694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=10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10800000">
            <a:off x="4767266" y="4263729"/>
            <a:ext cx="304800" cy="114300"/>
            <a:chOff x="1455" y="2454"/>
            <a:chExt cx="480" cy="180"/>
          </a:xfrm>
        </p:grpSpPr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1575" y="2454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455" y="2519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575" y="2569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455" y="2634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42" name="Line 18"/>
          <p:cNvSpPr>
            <a:spLocks noChangeShapeType="1"/>
          </p:cNvSpPr>
          <p:nvPr/>
        </p:nvSpPr>
        <p:spPr bwMode="auto">
          <a:xfrm rot="16200000" flipV="1">
            <a:off x="4529141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rot="16200000" flipH="1">
            <a:off x="4555335" y="4751885"/>
            <a:ext cx="7477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rot="16200000" flipV="1">
            <a:off x="3827135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311516" y="3936750"/>
            <a:ext cx="273052" cy="630496"/>
            <a:chOff x="4806" y="9180"/>
            <a:chExt cx="374" cy="1260"/>
          </a:xfrm>
        </p:grpSpPr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5" name="Line 31"/>
          <p:cNvSpPr>
            <a:spLocks noChangeShapeType="1"/>
          </p:cNvSpPr>
          <p:nvPr/>
        </p:nvSpPr>
        <p:spPr bwMode="auto">
          <a:xfrm rot="16200000" flipH="1">
            <a:off x="3151281" y="4857762"/>
            <a:ext cx="5715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 rot="16200000" flipV="1">
            <a:off x="4164016" y="3519191"/>
            <a:ext cx="0" cy="12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8" name="TextBox 67"/>
          <p:cNvSpPr txBox="1"/>
          <p:nvPr/>
        </p:nvSpPr>
        <p:spPr>
          <a:xfrm>
            <a:off x="467544" y="630932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Getting the H.O.T.S. for Physics</a:t>
            </a: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a Dave Doucette Production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5400000" flipH="1">
            <a:off x="4177301" y="2537815"/>
            <a:ext cx="2873" cy="1499491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448968" y="3779840"/>
            <a:ext cx="961238" cy="794"/>
          </a:xfrm>
          <a:prstGeom prst="line">
            <a:avLst/>
          </a:prstGeom>
          <a:ln w="38100"/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107521" y="3607595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9352" y="41194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4349352" y="42845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5001198" y="2276872"/>
            <a:ext cx="38912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      The 6.0 V battery has 2 terminals: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               +3.0 V and -3.0 V. 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         The voltage (potential difference)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       between the two terminals is 6.0 V. 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4929190" y="2780928"/>
            <a:ext cx="506906" cy="14338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1"/>
      <p:bldP spid="41" grpId="1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SPH3U      Simple Circuit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828668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Start with  a simple electric circuit, with a 6.0 V battery source and a single 10 </a:t>
            </a:r>
            <a:r>
              <a:rPr lang="en-CA" b="1" dirty="0" smtClean="0">
                <a:latin typeface="Symbol" pitchFamily="18" charset="2"/>
              </a:rPr>
              <a:t>W </a:t>
            </a:r>
            <a:r>
              <a:rPr lang="en-CA" dirty="0" smtClean="0"/>
              <a:t>resistor</a:t>
            </a:r>
            <a:endParaRPr lang="en-CA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214942" y="3786190"/>
            <a:ext cx="1143008" cy="965503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r>
              <a:rPr lang="en-CA" sz="1600" b="1" dirty="0" smtClean="0">
                <a:solidFill>
                  <a:srgbClr val="FF0000"/>
                </a:solidFill>
                <a:latin typeface="Calibri" pitchFamily="34" charset="0"/>
              </a:rPr>
              <a:t>6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.0</a:t>
            </a:r>
            <a:r>
              <a:rPr kumimoji="0" lang="en-CA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 V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600" b="1" baseline="-25000" dirty="0" smtClean="0">
                <a:latin typeface="Calibri" pitchFamily="34" charset="0"/>
              </a:rPr>
              <a:t>T </a:t>
            </a:r>
            <a:r>
              <a:rPr lang="en-CA" sz="1600" b="1" dirty="0" smtClean="0">
                <a:latin typeface="Calibri" pitchFamily="34" charset="0"/>
              </a:rPr>
              <a:t>= 10 </a:t>
            </a:r>
            <a:r>
              <a:rPr lang="en-CA" sz="1600" b="1" dirty="0" smtClean="0">
                <a:latin typeface="Symbol" pitchFamily="18" charset="2"/>
              </a:rPr>
              <a:t>W</a:t>
            </a:r>
            <a:endParaRPr kumimoji="0" lang="en-CA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143108" y="3714752"/>
            <a:ext cx="928694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=10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10800000">
            <a:off x="4767266" y="4263729"/>
            <a:ext cx="304800" cy="114300"/>
            <a:chOff x="1455" y="2454"/>
            <a:chExt cx="480" cy="180"/>
          </a:xfrm>
        </p:grpSpPr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1575" y="2454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455" y="2519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575" y="2569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455" y="2634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42" name="Line 18"/>
          <p:cNvSpPr>
            <a:spLocks noChangeShapeType="1"/>
          </p:cNvSpPr>
          <p:nvPr/>
        </p:nvSpPr>
        <p:spPr bwMode="auto">
          <a:xfrm rot="16200000" flipV="1">
            <a:off x="4529141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rot="16200000" flipH="1">
            <a:off x="4555335" y="4751885"/>
            <a:ext cx="7477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rot="16200000" flipV="1">
            <a:off x="3827135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311516" y="3936750"/>
            <a:ext cx="273052" cy="630496"/>
            <a:chOff x="4806" y="9180"/>
            <a:chExt cx="374" cy="1260"/>
          </a:xfrm>
        </p:grpSpPr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5" name="Line 31"/>
          <p:cNvSpPr>
            <a:spLocks noChangeShapeType="1"/>
          </p:cNvSpPr>
          <p:nvPr/>
        </p:nvSpPr>
        <p:spPr bwMode="auto">
          <a:xfrm rot="16200000" flipH="1">
            <a:off x="3151281" y="4857762"/>
            <a:ext cx="5715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 rot="16200000" flipV="1">
            <a:off x="4164016" y="3519191"/>
            <a:ext cx="0" cy="12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8" name="TextBox 67"/>
          <p:cNvSpPr txBox="1"/>
          <p:nvPr/>
        </p:nvSpPr>
        <p:spPr>
          <a:xfrm>
            <a:off x="467544" y="630932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Getting the H.O.T.S. for Physics</a:t>
            </a: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a Dave Doucette Production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5400000" flipH="1">
            <a:off x="4177301" y="2537815"/>
            <a:ext cx="2873" cy="1499491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448968" y="3779840"/>
            <a:ext cx="961238" cy="794"/>
          </a:xfrm>
          <a:prstGeom prst="line">
            <a:avLst/>
          </a:prstGeom>
          <a:ln w="381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107521" y="3607595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9352" y="41194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4349352" y="42845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4929190" y="257174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6.0 V battery has 2 terminals: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               +3.0 V and -3.0 V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>
            <a:stCxn id="1041" idx="0"/>
          </p:cNvCxnSpPr>
          <p:nvPr/>
        </p:nvCxnSpPr>
        <p:spPr>
          <a:xfrm rot="5400000" flipH="1" flipV="1">
            <a:off x="4726141" y="3346298"/>
            <a:ext cx="1263357" cy="5715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929190" y="3500438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5" name="TextBox 44"/>
          <p:cNvSpPr txBox="1"/>
          <p:nvPr/>
        </p:nvSpPr>
        <p:spPr>
          <a:xfrm>
            <a:off x="4000496" y="3071810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6" name="TextBox 45"/>
          <p:cNvSpPr txBox="1"/>
          <p:nvPr/>
        </p:nvSpPr>
        <p:spPr>
          <a:xfrm>
            <a:off x="3000364" y="356076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7" name="TextBox 46"/>
          <p:cNvSpPr txBox="1"/>
          <p:nvPr/>
        </p:nvSpPr>
        <p:spPr>
          <a:xfrm>
            <a:off x="571472" y="250030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This conducting wire </a:t>
            </a:r>
          </a:p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has a voltage of +3.0V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14612" y="3000372"/>
            <a:ext cx="714380" cy="21431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429256" y="5286388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1">
                    <a:lumMod val="75000"/>
                  </a:schemeClr>
                </a:solidFill>
              </a:rPr>
              <a:t>This conducting wire has a voltage of -3.0 V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3" name="Straight Connector 52"/>
          <p:cNvCxnSpPr>
            <a:endCxn id="1044" idx="1"/>
          </p:cNvCxnSpPr>
          <p:nvPr/>
        </p:nvCxnSpPr>
        <p:spPr>
          <a:xfrm rot="10800000">
            <a:off x="4929192" y="5125742"/>
            <a:ext cx="714379" cy="232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9190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3929058" y="514351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2982506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" grpId="0" animBg="1"/>
      <p:bldP spid="1044" grpId="0" animBg="1"/>
      <p:bldP spid="1046" grpId="0" animBg="1"/>
      <p:bldP spid="1055" grpId="0" animBg="1"/>
      <p:bldP spid="43" grpId="0"/>
      <p:bldP spid="45" grpId="0"/>
      <p:bldP spid="46" grpId="0"/>
      <p:bldP spid="47" grpId="0"/>
      <p:bldP spid="51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SPH3U      Simple Circuit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828668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Start with  a simple electric circuit, with a 6.0 V battery source and a single 10 </a:t>
            </a:r>
            <a:r>
              <a:rPr lang="en-CA" b="1" dirty="0" smtClean="0">
                <a:latin typeface="Symbol" pitchFamily="18" charset="2"/>
              </a:rPr>
              <a:t>W </a:t>
            </a:r>
            <a:r>
              <a:rPr lang="en-CA" dirty="0" smtClean="0"/>
              <a:t>resistor</a:t>
            </a:r>
            <a:endParaRPr lang="en-CA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214942" y="3786190"/>
            <a:ext cx="1143008" cy="965503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r>
              <a:rPr lang="en-CA" sz="1600" b="1" dirty="0" smtClean="0">
                <a:solidFill>
                  <a:srgbClr val="FF0000"/>
                </a:solidFill>
                <a:latin typeface="Calibri" pitchFamily="34" charset="0"/>
              </a:rPr>
              <a:t>6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.0</a:t>
            </a:r>
            <a:r>
              <a:rPr kumimoji="0" lang="en-CA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 V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600" b="1" baseline="-25000" dirty="0" smtClean="0">
                <a:latin typeface="Calibri" pitchFamily="34" charset="0"/>
              </a:rPr>
              <a:t>T </a:t>
            </a:r>
            <a:r>
              <a:rPr lang="en-CA" sz="1600" b="1" dirty="0" smtClean="0">
                <a:latin typeface="Calibri" pitchFamily="34" charset="0"/>
              </a:rPr>
              <a:t>= 10 </a:t>
            </a:r>
            <a:r>
              <a:rPr lang="en-CA" sz="1600" b="1" dirty="0" smtClean="0">
                <a:latin typeface="Symbol" pitchFamily="18" charset="2"/>
              </a:rPr>
              <a:t>W</a:t>
            </a:r>
            <a:endParaRPr kumimoji="0" lang="en-CA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143108" y="3714752"/>
            <a:ext cx="928694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=10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10800000">
            <a:off x="4767266" y="4263729"/>
            <a:ext cx="304800" cy="114300"/>
            <a:chOff x="1455" y="2454"/>
            <a:chExt cx="480" cy="180"/>
          </a:xfrm>
        </p:grpSpPr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1575" y="2454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455" y="2519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575" y="2569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455" y="2634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42" name="Line 18"/>
          <p:cNvSpPr>
            <a:spLocks noChangeShapeType="1"/>
          </p:cNvSpPr>
          <p:nvPr/>
        </p:nvSpPr>
        <p:spPr bwMode="auto">
          <a:xfrm rot="16200000" flipV="1">
            <a:off x="4529141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rot="16200000" flipH="1">
            <a:off x="4555335" y="4751885"/>
            <a:ext cx="7477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rot="16200000" flipV="1">
            <a:off x="3827135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311516" y="3936750"/>
            <a:ext cx="273052" cy="630496"/>
            <a:chOff x="4806" y="9180"/>
            <a:chExt cx="374" cy="1260"/>
          </a:xfrm>
        </p:grpSpPr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5" name="Line 31"/>
          <p:cNvSpPr>
            <a:spLocks noChangeShapeType="1"/>
          </p:cNvSpPr>
          <p:nvPr/>
        </p:nvSpPr>
        <p:spPr bwMode="auto">
          <a:xfrm rot="16200000" flipH="1">
            <a:off x="3151281" y="4857762"/>
            <a:ext cx="5715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 rot="16200000" flipV="1">
            <a:off x="4164016" y="3519191"/>
            <a:ext cx="0" cy="12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8" name="TextBox 67"/>
          <p:cNvSpPr txBox="1"/>
          <p:nvPr/>
        </p:nvSpPr>
        <p:spPr>
          <a:xfrm>
            <a:off x="467544" y="630932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Getting the H.O.T.S. for Physics</a:t>
            </a: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a Dave Doucette Production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5400000" flipH="1">
            <a:off x="4177301" y="2537815"/>
            <a:ext cx="2873" cy="1499491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448968" y="3779840"/>
            <a:ext cx="961238" cy="794"/>
          </a:xfrm>
          <a:prstGeom prst="line">
            <a:avLst/>
          </a:prstGeom>
          <a:ln w="381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107521" y="3607595"/>
            <a:ext cx="642942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9352" y="41194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4349352" y="42845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4929190" y="2571744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6.0 V battery has 2 terminals: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               +3.0 V and -3.0 V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>
            <a:stCxn id="1041" idx="0"/>
          </p:cNvCxnSpPr>
          <p:nvPr/>
        </p:nvCxnSpPr>
        <p:spPr>
          <a:xfrm rot="5400000" flipH="1" flipV="1">
            <a:off x="4726141" y="3346298"/>
            <a:ext cx="1263357" cy="5715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929190" y="3500438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5" name="TextBox 44"/>
          <p:cNvSpPr txBox="1"/>
          <p:nvPr/>
        </p:nvSpPr>
        <p:spPr>
          <a:xfrm>
            <a:off x="4000496" y="3071810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6" name="TextBox 45"/>
          <p:cNvSpPr txBox="1"/>
          <p:nvPr/>
        </p:nvSpPr>
        <p:spPr>
          <a:xfrm>
            <a:off x="3000364" y="356076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7" name="TextBox 46"/>
          <p:cNvSpPr txBox="1"/>
          <p:nvPr/>
        </p:nvSpPr>
        <p:spPr>
          <a:xfrm>
            <a:off x="571472" y="250030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This conducting wire </a:t>
            </a:r>
          </a:p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has a voltage of +3.0V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14612" y="3000372"/>
            <a:ext cx="714380" cy="21431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429256" y="5286388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1">
                    <a:lumMod val="75000"/>
                  </a:schemeClr>
                </a:solidFill>
              </a:rPr>
              <a:t>This conducting wire has a voltage of -3.0 V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3" name="Straight Connector 52"/>
          <p:cNvCxnSpPr>
            <a:endCxn id="1044" idx="1"/>
          </p:cNvCxnSpPr>
          <p:nvPr/>
        </p:nvCxnSpPr>
        <p:spPr>
          <a:xfrm rot="10800000">
            <a:off x="4929192" y="5125742"/>
            <a:ext cx="714379" cy="232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9190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3929058" y="514351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2982506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48" name="TextBox 47"/>
          <p:cNvSpPr txBox="1"/>
          <p:nvPr/>
        </p:nvSpPr>
        <p:spPr>
          <a:xfrm>
            <a:off x="5516570" y="407194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6.0 V</a:t>
            </a:r>
            <a:r>
              <a:rPr lang="en-US" b="1" dirty="0" smtClean="0"/>
              <a:t>/10</a:t>
            </a:r>
            <a:r>
              <a:rPr lang="en-CA" b="1" dirty="0" smtClean="0">
                <a:latin typeface="Symbol" pitchFamily="18" charset="2"/>
              </a:rPr>
              <a:t> W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FF0000"/>
                </a:solidFill>
              </a:rPr>
              <a:t>0.60 A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35142" y="37769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  <a:latin typeface="Calibri" pitchFamily="34" charset="0"/>
              </a:rPr>
              <a:t>6.0 V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32240" y="40770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  <a:latin typeface="Calibri" pitchFamily="34" charset="0"/>
              </a:rPr>
              <a:t>0.60 A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215 C -0.00312 -0.037 -0.00486 -0.0474 -0.0151 -0.05642 C -0.02204 -0.07029 -0.02569 -0.08393 -0.03802 -0.08902 C -0.04531 -0.09549 -0.05243 -0.09781 -0.06093 -0.10012 C -0.13437 -0.09896 -0.20364 -0.09896 -0.27569 -0.09133 C -0.29166 -0.08671 -0.30763 -0.08301 -0.32326 -0.07607 C -0.32864 -0.07376 -0.33263 -0.0696 -0.33802 -0.06729 C -0.34479 -0.06127 -0.35 -0.05526 -0.35763 -0.05203 C -0.37899 -0.0326 -0.40538 -0.02752 -0.42968 -0.01711 C -0.43715 -0.01064 -0.44427 -0.00833 -0.45277 -0.00624 C -0.47638 0.01503 -0.45156 -0.00648 -0.46909 0.00693 C -0.47083 0.00832 -0.47395 0.01133 -0.47395 0.01156 " pathEditMode="relative" rAng="0" ptsTypes="fffffffffffA">
                                      <p:cBhvr>
                                        <p:cTn id="1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6 -0.0215 C -0.00764 -0.03029 -0.00955 -0.03399 -0.01528 -0.03908 C -0.01945 -0.05457 -0.0132 -0.03607 -0.02344 -0.04994 C -0.02465 -0.05156 -0.02431 -0.05457 -0.02518 -0.05665 C -0.02709 -0.06127 -0.02847 -0.06659 -0.03177 -0.0696 C -0.0382 -0.07538 -0.04948 -0.08879 -0.05625 -0.09156 C -0.07153 -0.0978 -0.0842 -0.10058 -0.10052 -0.10243 C -0.11024 -0.10543 -0.13004 -0.1089 -0.13004 -0.10867 C -0.16111 -0.10543 -0.18472 -0.10359 -0.21858 -0.10243 C -0.23559 -0.10081 -0.25452 -0.1015 -0.27101 -0.09364 C -0.27413 -0.08971 -0.27795 -0.08671 -0.2809 -0.08278 C -0.29184 -0.06821 -0.27604 -0.0837 -0.28906 -0.07191 C -0.29167 -0.06197 -0.29636 -0.05411 -0.30052 -0.04555 C -0.30573 -0.03515 -0.30243 -0.03006 -0.31198 -0.0215 C -0.31302 -0.01942 -0.31372 -0.01665 -0.31528 -0.01503 C -0.31823 -0.01156 -0.32518 -0.00624 -0.32518 -0.00601 C -0.32622 -0.00416 -0.32709 -0.00162 -0.32847 0.00023 C -0.32986 0.00208 -0.33212 0.00254 -0.33334 0.00462 C -0.33594 0.00855 -0.33768 0.01341 -0.33993 0.0178 C -0.34028 0.01873 -0.34097 0.01919 -0.34149 0.01988 " pathEditMode="relative" rAng="0" ptsTypes="fffffffffffffffffffA"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50" grpId="1"/>
      <p:bldP spid="52" grpId="0"/>
      <p:bldP spid="5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SPH3U      Series Circuit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828668"/>
          </a:xfrm>
        </p:spPr>
        <p:txBody>
          <a:bodyPr>
            <a:normAutofit/>
          </a:bodyPr>
          <a:lstStyle/>
          <a:p>
            <a:r>
              <a:rPr lang="en-CA" dirty="0" smtClean="0"/>
              <a:t>Now we add a second 10 </a:t>
            </a:r>
            <a:r>
              <a:rPr lang="en-CA" b="1" dirty="0" smtClean="0">
                <a:latin typeface="Symbol" pitchFamily="18" charset="2"/>
              </a:rPr>
              <a:t>W</a:t>
            </a:r>
            <a:r>
              <a:rPr lang="en-CA" dirty="0" smtClean="0"/>
              <a:t> resistor in series</a:t>
            </a:r>
            <a:endParaRPr lang="en-CA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214942" y="3786190"/>
            <a:ext cx="1143008" cy="965503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r>
              <a:rPr lang="en-CA" sz="1600" b="1" dirty="0" smtClean="0">
                <a:solidFill>
                  <a:srgbClr val="FF0000"/>
                </a:solidFill>
                <a:latin typeface="Calibri" pitchFamily="34" charset="0"/>
              </a:rPr>
              <a:t>6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.0</a:t>
            </a:r>
            <a:r>
              <a:rPr kumimoji="0" lang="en-CA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 V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600" b="1" baseline="-25000" dirty="0" smtClean="0">
                <a:latin typeface="Calibri" pitchFamily="34" charset="0"/>
              </a:rPr>
              <a:t>T </a:t>
            </a:r>
            <a:r>
              <a:rPr lang="en-CA" sz="1600" b="1" dirty="0" smtClean="0">
                <a:latin typeface="Calibri" pitchFamily="34" charset="0"/>
              </a:rPr>
              <a:t>= 20 </a:t>
            </a:r>
            <a:r>
              <a:rPr lang="en-CA" sz="1600" b="1" dirty="0" smtClean="0">
                <a:latin typeface="Symbol" pitchFamily="18" charset="2"/>
              </a:rPr>
              <a:t>W</a:t>
            </a:r>
            <a:endParaRPr kumimoji="0" lang="en-CA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143108" y="3714752"/>
            <a:ext cx="928694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 1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=10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10800000">
            <a:off x="4767266" y="4263729"/>
            <a:ext cx="304800" cy="114300"/>
            <a:chOff x="1455" y="2454"/>
            <a:chExt cx="480" cy="180"/>
          </a:xfrm>
        </p:grpSpPr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1575" y="2454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455" y="2519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575" y="2569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455" y="2634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42" name="Line 18"/>
          <p:cNvSpPr>
            <a:spLocks noChangeShapeType="1"/>
          </p:cNvSpPr>
          <p:nvPr/>
        </p:nvSpPr>
        <p:spPr bwMode="auto">
          <a:xfrm rot="16200000" flipV="1">
            <a:off x="4529141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rot="16200000" flipH="1">
            <a:off x="4555335" y="4751885"/>
            <a:ext cx="7477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rot="16200000" flipV="1">
            <a:off x="3827135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311516" y="3936750"/>
            <a:ext cx="273052" cy="630496"/>
            <a:chOff x="4806" y="9180"/>
            <a:chExt cx="374" cy="1260"/>
          </a:xfrm>
        </p:grpSpPr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5" name="Line 31"/>
          <p:cNvSpPr>
            <a:spLocks noChangeShapeType="1"/>
          </p:cNvSpPr>
          <p:nvPr/>
        </p:nvSpPr>
        <p:spPr bwMode="auto">
          <a:xfrm rot="16200000" flipH="1">
            <a:off x="3151281" y="4857762"/>
            <a:ext cx="5715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 rot="16200000" flipV="1">
            <a:off x="4164016" y="3519191"/>
            <a:ext cx="0" cy="12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8" name="TextBox 67"/>
          <p:cNvSpPr txBox="1"/>
          <p:nvPr/>
        </p:nvSpPr>
        <p:spPr>
          <a:xfrm>
            <a:off x="467544" y="630932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Getting the H.O.T.S. for Physics</a:t>
            </a: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a Dave Doucette Production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10800000">
            <a:off x="4572000" y="3286124"/>
            <a:ext cx="356484" cy="2874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448968" y="3779840"/>
            <a:ext cx="961238" cy="794"/>
          </a:xfrm>
          <a:prstGeom prst="line">
            <a:avLst/>
          </a:prstGeom>
          <a:ln w="381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9352" y="41194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4349352" y="42845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4929190" y="3500438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5429256" y="5286388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1">
                    <a:lumMod val="75000"/>
                  </a:schemeClr>
                </a:solidFill>
              </a:rPr>
              <a:t>This conducting wire still has a voltage of -3.0 V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3" name="Straight Connector 52"/>
          <p:cNvCxnSpPr>
            <a:endCxn id="1044" idx="1"/>
          </p:cNvCxnSpPr>
          <p:nvPr/>
        </p:nvCxnSpPr>
        <p:spPr>
          <a:xfrm rot="10800000">
            <a:off x="4929192" y="5125742"/>
            <a:ext cx="714379" cy="232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9190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3929058" y="514351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2982506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grpSp>
        <p:nvGrpSpPr>
          <p:cNvPr id="50" name="Group 23"/>
          <p:cNvGrpSpPr>
            <a:grpSpLocks/>
          </p:cNvGrpSpPr>
          <p:nvPr/>
        </p:nvGrpSpPr>
        <p:grpSpPr bwMode="auto">
          <a:xfrm rot="5400000">
            <a:off x="4110034" y="2974968"/>
            <a:ext cx="285752" cy="630496"/>
            <a:chOff x="4806" y="9180"/>
            <a:chExt cx="374" cy="1260"/>
          </a:xfrm>
        </p:grpSpPr>
        <p:sp>
          <p:nvSpPr>
            <p:cNvPr id="52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cxnSp>
        <p:nvCxnSpPr>
          <p:cNvPr id="71" name="Straight Connector 70"/>
          <p:cNvCxnSpPr>
            <a:stCxn id="1048" idx="0"/>
          </p:cNvCxnSpPr>
          <p:nvPr/>
        </p:nvCxnSpPr>
        <p:spPr>
          <a:xfrm rot="5400000" flipH="1">
            <a:off x="3113204" y="3601912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0800000">
            <a:off x="3428992" y="3286124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643570" y="2571744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This conducting wire </a:t>
            </a:r>
          </a:p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has a voltage of +3.0V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6" name="Straight Connector 75"/>
          <p:cNvCxnSpPr>
            <a:endCxn id="75" idx="1"/>
          </p:cNvCxnSpPr>
          <p:nvPr/>
        </p:nvCxnSpPr>
        <p:spPr>
          <a:xfrm flipV="1">
            <a:off x="4929190" y="2894910"/>
            <a:ext cx="714380" cy="39121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3"/>
          <p:cNvSpPr txBox="1">
            <a:spLocks noChangeArrowheads="1"/>
          </p:cNvSpPr>
          <p:nvPr/>
        </p:nvSpPr>
        <p:spPr bwMode="auto">
          <a:xfrm>
            <a:off x="3732206" y="2124068"/>
            <a:ext cx="928694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 2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=10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00562" y="300037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9" name="TextBox 48"/>
          <p:cNvSpPr txBox="1"/>
          <p:nvPr/>
        </p:nvSpPr>
        <p:spPr>
          <a:xfrm>
            <a:off x="5516570" y="407194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6.0 V</a:t>
            </a:r>
            <a:r>
              <a:rPr lang="en-US" b="1" dirty="0" smtClean="0"/>
              <a:t>/20</a:t>
            </a:r>
            <a:r>
              <a:rPr lang="en-CA" b="1" dirty="0" smtClean="0">
                <a:latin typeface="Symbol" pitchFamily="18" charset="2"/>
              </a:rPr>
              <a:t> W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FF0000"/>
                </a:solidFill>
              </a:rPr>
              <a:t>0.30 A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47230" y="40770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0.30 A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732240" y="40770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0.30 A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426750" y="394510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3.0 V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010926" y="236092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3.0 V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rot="5400000" flipH="1">
            <a:off x="3120122" y="3600772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0800000">
            <a:off x="3435910" y="3284984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95536" y="220486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This conducting wire is midway between +3.0 V and -3.0 V,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ie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0.0 V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81" name="Straight Connector 80"/>
          <p:cNvCxnSpPr/>
          <p:nvPr/>
        </p:nvCxnSpPr>
        <p:spPr>
          <a:xfrm flipH="1" flipV="1">
            <a:off x="2411760" y="2924944"/>
            <a:ext cx="93610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203848" y="3068960"/>
            <a:ext cx="5040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0.0 V</a:t>
            </a:r>
            <a:endParaRPr lang="en-US" sz="1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33 -0.00994 C -0.01337 -0.02312 -0.01406 -0.0363 -0.01563 -0.04925 C -0.01788 -0.06752 -0.02847 -0.08139 -0.03681 -0.09503 C -0.04271 -0.10451 -0.04635 -0.11353 -0.05486 -0.11908 C -0.06701 -0.13526 -0.06406 -0.12948 -0.07622 -0.14104 C -0.0849 -0.14913 -0.08854 -0.1637 -0.09757 -0.17156 C -0.10347 -0.18312 -0.09757 -0.17434 -0.10573 -0.18035 C -0.1092 -0.18289 -0.11563 -0.1889 -0.11563 -0.18867 C -0.11979 -0.19792 -0.11684 -0.19468 -0.12379 -0.19769 C -0.12708 -0.19908 -0.13351 -0.20208 -0.13351 -0.20185 C -0.15399 -0.21989 -0.17726 -0.21966 -0.20087 -0.22613 C -0.2276 -0.22544 -0.25434 -0.2252 -0.28108 -0.22382 C -0.28906 -0.22335 -0.29531 -0.22266 -0.30087 -0.21526 " pathEditMode="relative" rAng="0" ptsTypes="ffffffffffffA">
                                      <p:cBhvr>
                                        <p:cTn id="3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3283 C -0.00469 0.03792 -0.00469 0.04324 -0.00591 0.04809 C -0.00782 0.05641 -0.01077 0.05433 -0.01563 0.05896 C -0.01754 0.06081 -0.01875 0.06381 -0.02066 0.06566 C -0.02674 0.07121 -0.03663 0.07283 -0.04358 0.07422 C -0.05 0.08 -0.05643 0.0837 -0.0632 0.08948 C -0.06476 0.09087 -0.06806 0.09387 -0.06806 0.0941 C -0.08854 0.09318 -0.11372 0.09595 -0.13542 0.08948 C -0.14115 0.08786 -0.1408 0.08647 -0.14688 0.083 C -0.15782 0.07676 -0.16997 0.07237 -0.18125 0.06774 C -0.19913 0.06058 -0.21858 0.0578 -0.23698 0.05456 C -0.26754 0.04092 -0.3099 0.03422 -0.34184 0.03052 C -0.36372 0.02358 -0.34045 0.03029 -0.39271 0.02636 C -0.41736 0.02451 -0.4415 0.02104 -0.4665 0.01965 C -0.47205 0.01734 -0.47257 0.01919 -0.46979 0.01526 " pathEditMode="relative" rAng="0" ptsTypes="ffffffffffffffA">
                                      <p:cBhvr>
                                        <p:cTn id="4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49" grpId="0"/>
      <p:bldP spid="64" grpId="0"/>
      <p:bldP spid="64" grpId="1"/>
      <p:bldP spid="66" grpId="0"/>
      <p:bldP spid="66" grpId="1"/>
      <p:bldP spid="67" grpId="0"/>
      <p:bldP spid="70" grpId="0"/>
      <p:bldP spid="77" grpId="0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SPH3U      Series Circuit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828668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Let us look at this circuit again – in terms of the potential differences across the source and the resistors</a:t>
            </a:r>
            <a:endParaRPr lang="en-CA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10800000">
            <a:off x="4767266" y="4263729"/>
            <a:ext cx="304800" cy="114300"/>
            <a:chOff x="1455" y="2454"/>
            <a:chExt cx="480" cy="180"/>
          </a:xfrm>
        </p:grpSpPr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1575" y="2454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455" y="2519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575" y="2569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455" y="2634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42" name="Line 18"/>
          <p:cNvSpPr>
            <a:spLocks noChangeShapeType="1"/>
          </p:cNvSpPr>
          <p:nvPr/>
        </p:nvSpPr>
        <p:spPr bwMode="auto">
          <a:xfrm rot="16200000" flipV="1">
            <a:off x="4529141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rot="16200000" flipH="1">
            <a:off x="4555335" y="4751885"/>
            <a:ext cx="7477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rot="16200000" flipV="1">
            <a:off x="3827135" y="4725691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311516" y="3936750"/>
            <a:ext cx="273052" cy="630496"/>
            <a:chOff x="4806" y="9180"/>
            <a:chExt cx="374" cy="1260"/>
          </a:xfrm>
        </p:grpSpPr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5" name="Line 31"/>
          <p:cNvSpPr>
            <a:spLocks noChangeShapeType="1"/>
          </p:cNvSpPr>
          <p:nvPr/>
        </p:nvSpPr>
        <p:spPr bwMode="auto">
          <a:xfrm rot="16200000" flipH="1">
            <a:off x="3151281" y="4857762"/>
            <a:ext cx="5715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 rot="16200000" flipV="1">
            <a:off x="4164016" y="3519191"/>
            <a:ext cx="0" cy="12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8" name="TextBox 67"/>
          <p:cNvSpPr txBox="1"/>
          <p:nvPr/>
        </p:nvSpPr>
        <p:spPr>
          <a:xfrm>
            <a:off x="467544" y="630932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Getting the H.O.T.S. for Physics</a:t>
            </a: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a Dave Doucette Production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10800000">
            <a:off x="4572000" y="3286124"/>
            <a:ext cx="356484" cy="2874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448968" y="3779840"/>
            <a:ext cx="961238" cy="794"/>
          </a:xfrm>
          <a:prstGeom prst="line">
            <a:avLst/>
          </a:prstGeom>
          <a:ln w="381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9352" y="41194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4349352" y="42845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4929190" y="3500438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4929190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3929058" y="514351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2982506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 rot="5400000">
            <a:off x="4110034" y="2974968"/>
            <a:ext cx="285752" cy="630496"/>
            <a:chOff x="4806" y="9180"/>
            <a:chExt cx="374" cy="1260"/>
          </a:xfrm>
        </p:grpSpPr>
        <p:sp>
          <p:nvSpPr>
            <p:cNvPr id="52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cxnSp>
        <p:nvCxnSpPr>
          <p:cNvPr id="71" name="Straight Connector 70"/>
          <p:cNvCxnSpPr>
            <a:stCxn id="1048" idx="0"/>
          </p:cNvCxnSpPr>
          <p:nvPr/>
        </p:nvCxnSpPr>
        <p:spPr>
          <a:xfrm rot="5400000" flipH="1">
            <a:off x="3113204" y="3601912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0800000">
            <a:off x="3428992" y="3286124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673988" y="307532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cxnSp>
        <p:nvCxnSpPr>
          <p:cNvPr id="72" name="Straight Connector 71"/>
          <p:cNvCxnSpPr/>
          <p:nvPr/>
        </p:nvCxnSpPr>
        <p:spPr>
          <a:xfrm rot="5400000" flipH="1">
            <a:off x="3120122" y="3600772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0800000">
            <a:off x="3435910" y="3284984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203848" y="3068960"/>
            <a:ext cx="5040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0.0 V</a:t>
            </a:r>
            <a:endParaRPr lang="en-US" sz="10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5004048" y="3933056"/>
            <a:ext cx="158417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5004048" y="4365104"/>
            <a:ext cx="158417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588224" y="393479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voltage across the source is </a:t>
            </a:r>
            <a:r>
              <a:rPr lang="en-US" dirty="0" smtClean="0">
                <a:solidFill>
                  <a:srgbClr val="FF0000"/>
                </a:solidFill>
              </a:rPr>
              <a:t>6.0 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275856" y="220486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voltage across resistor 1 is </a:t>
            </a:r>
            <a:r>
              <a:rPr lang="en-US" dirty="0" smtClean="0">
                <a:solidFill>
                  <a:srgbClr val="FF0000"/>
                </a:solidFill>
              </a:rPr>
              <a:t>3.0 V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4572000" y="2852936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2" idx="3"/>
          </p:cNvCxnSpPr>
          <p:nvPr/>
        </p:nvCxnSpPr>
        <p:spPr>
          <a:xfrm flipV="1">
            <a:off x="3707904" y="2852936"/>
            <a:ext cx="216024" cy="342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71600" y="364502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voltage across resistor 2 is </a:t>
            </a:r>
            <a:r>
              <a:rPr lang="en-US" dirty="0" smtClean="0">
                <a:solidFill>
                  <a:srgbClr val="FF0000"/>
                </a:solidFill>
              </a:rPr>
              <a:t>3.0 V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2843808" y="3717032"/>
            <a:ext cx="50405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 flipV="1">
            <a:off x="2771800" y="4149080"/>
            <a:ext cx="57606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00034" y="5429264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sum of the potential differences across the resistors equals the potential difference across the source. This occurs due to the distribution of surface charge.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70386" y="246220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3.0 V</a:t>
            </a:r>
            <a:endParaRPr lang="en-CA" dirty="0"/>
          </a:p>
        </p:txBody>
      </p:sp>
      <p:sp>
        <p:nvSpPr>
          <p:cNvPr id="66" name="TextBox 65"/>
          <p:cNvSpPr txBox="1"/>
          <p:nvPr/>
        </p:nvSpPr>
        <p:spPr>
          <a:xfrm>
            <a:off x="2071670" y="392906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3.0 V</a:t>
            </a:r>
            <a:endParaRPr lang="en-CA" dirty="0"/>
          </a:p>
        </p:txBody>
      </p:sp>
      <p:sp>
        <p:nvSpPr>
          <p:cNvPr id="67" name="TextBox 66"/>
          <p:cNvSpPr txBox="1"/>
          <p:nvPr/>
        </p:nvSpPr>
        <p:spPr>
          <a:xfrm>
            <a:off x="7799410" y="420211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r>
              <a:rPr lang="en-US" dirty="0" smtClean="0">
                <a:solidFill>
                  <a:srgbClr val="FF0000"/>
                </a:solidFill>
              </a:rPr>
              <a:t>.0 V</a:t>
            </a:r>
            <a:endParaRPr lang="en-CA" dirty="0"/>
          </a:p>
        </p:txBody>
      </p:sp>
      <p:sp>
        <p:nvSpPr>
          <p:cNvPr id="70" name="TextBox 69"/>
          <p:cNvSpPr txBox="1"/>
          <p:nvPr/>
        </p:nvSpPr>
        <p:spPr>
          <a:xfrm>
            <a:off x="5975360" y="28003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+</a:t>
            </a:r>
            <a:endParaRPr lang="en-CA" dirty="0"/>
          </a:p>
        </p:txBody>
      </p:sp>
      <p:sp>
        <p:nvSpPr>
          <p:cNvPr id="75" name="TextBox 74"/>
          <p:cNvSpPr txBox="1"/>
          <p:nvPr/>
        </p:nvSpPr>
        <p:spPr>
          <a:xfrm>
            <a:off x="6958030" y="27860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=</a:t>
            </a:r>
            <a:endParaRPr lang="en-CA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024 0.05255 " pathEditMode="relative" ptsTypes="AA">
                                      <p:cBhvr>
                                        <p:cTn id="3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51 -0.00533 L 0.45487 -0.16273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" y="-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88 -0.03449 L -0.06128 -0.2025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5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92" grpId="0"/>
      <p:bldP spid="64" grpId="0" build="allAtOnce"/>
      <p:bldP spid="65" grpId="0"/>
      <p:bldP spid="65" grpId="1"/>
      <p:bldP spid="66" grpId="0"/>
      <p:bldP spid="66" grpId="1"/>
      <p:bldP spid="67" grpId="0"/>
      <p:bldP spid="67" grpId="1"/>
      <p:bldP spid="70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SPH3U      Series Circuit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828668"/>
          </a:xfrm>
        </p:spPr>
        <p:txBody>
          <a:bodyPr>
            <a:normAutofit/>
          </a:bodyPr>
          <a:lstStyle/>
          <a:p>
            <a:r>
              <a:rPr lang="en-CA" dirty="0" smtClean="0"/>
              <a:t>Now we add a third 10 </a:t>
            </a:r>
            <a:r>
              <a:rPr lang="en-CA" b="1" dirty="0" smtClean="0">
                <a:latin typeface="Symbol" pitchFamily="18" charset="2"/>
              </a:rPr>
              <a:t>W</a:t>
            </a:r>
            <a:r>
              <a:rPr lang="en-CA" dirty="0" smtClean="0"/>
              <a:t> resistor in series</a:t>
            </a:r>
            <a:endParaRPr lang="en-CA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214942" y="3786190"/>
            <a:ext cx="1143008" cy="965503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r>
              <a:rPr lang="en-CA" sz="1600" b="1" dirty="0" smtClean="0">
                <a:solidFill>
                  <a:srgbClr val="FF0000"/>
                </a:solidFill>
                <a:latin typeface="Calibri" pitchFamily="34" charset="0"/>
              </a:rPr>
              <a:t>6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.0</a:t>
            </a:r>
            <a:r>
              <a:rPr kumimoji="0" lang="en-CA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 V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600" b="1" baseline="-25000" dirty="0" smtClean="0">
                <a:latin typeface="Calibri" pitchFamily="34" charset="0"/>
              </a:rPr>
              <a:t>T </a:t>
            </a:r>
            <a:r>
              <a:rPr lang="en-CA" sz="1600" b="1" dirty="0" smtClean="0">
                <a:latin typeface="Calibri" pitchFamily="34" charset="0"/>
              </a:rPr>
              <a:t>= 30 </a:t>
            </a:r>
            <a:r>
              <a:rPr lang="en-CA" sz="1600" b="1" dirty="0" smtClean="0">
                <a:latin typeface="Symbol" pitchFamily="18" charset="2"/>
              </a:rPr>
              <a:t>W</a:t>
            </a:r>
            <a:endParaRPr kumimoji="0" lang="en-CA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143108" y="3714752"/>
            <a:ext cx="928694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 1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=10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10800000">
            <a:off x="4767266" y="4263729"/>
            <a:ext cx="304800" cy="114300"/>
            <a:chOff x="1455" y="2454"/>
            <a:chExt cx="480" cy="180"/>
          </a:xfrm>
        </p:grpSpPr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1575" y="2454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455" y="2519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575" y="2569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455" y="2634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44" name="Line 20"/>
          <p:cNvSpPr>
            <a:spLocks noChangeShapeType="1"/>
          </p:cNvSpPr>
          <p:nvPr/>
        </p:nvSpPr>
        <p:spPr bwMode="auto">
          <a:xfrm rot="16200000" flipH="1">
            <a:off x="4555335" y="4751885"/>
            <a:ext cx="7477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311516" y="3936750"/>
            <a:ext cx="273052" cy="630496"/>
            <a:chOff x="4806" y="9180"/>
            <a:chExt cx="374" cy="1260"/>
          </a:xfrm>
        </p:grpSpPr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8" name="Line 34"/>
          <p:cNvSpPr>
            <a:spLocks noChangeShapeType="1"/>
          </p:cNvSpPr>
          <p:nvPr/>
        </p:nvSpPr>
        <p:spPr bwMode="auto">
          <a:xfrm rot="16200000" flipV="1">
            <a:off x="4164016" y="3519191"/>
            <a:ext cx="0" cy="12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8" name="TextBox 67"/>
          <p:cNvSpPr txBox="1"/>
          <p:nvPr/>
        </p:nvSpPr>
        <p:spPr>
          <a:xfrm>
            <a:off x="467544" y="630932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Getting the H.O.T.S. for Physics</a:t>
            </a: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a Dave Doucette Production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10800000">
            <a:off x="4572000" y="3286124"/>
            <a:ext cx="356484" cy="2874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448968" y="3779840"/>
            <a:ext cx="961238" cy="794"/>
          </a:xfrm>
          <a:prstGeom prst="line">
            <a:avLst/>
          </a:prstGeom>
          <a:ln w="381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9352" y="41194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4349352" y="42845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4929190" y="3500438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5429256" y="5286388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1">
                    <a:lumMod val="75000"/>
                  </a:schemeClr>
                </a:solidFill>
              </a:rPr>
              <a:t>This conducting wire still has</a:t>
            </a:r>
          </a:p>
          <a:p>
            <a:r>
              <a:rPr lang="en-CA" dirty="0" smtClean="0">
                <a:solidFill>
                  <a:schemeClr val="accent1">
                    <a:lumMod val="75000"/>
                  </a:schemeClr>
                </a:solidFill>
              </a:rPr>
              <a:t> a voltage of -3.0 V</a:t>
            </a:r>
            <a:endParaRPr lang="en-CA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3" name="Straight Connector 52"/>
          <p:cNvCxnSpPr>
            <a:endCxn id="1044" idx="1"/>
          </p:cNvCxnSpPr>
          <p:nvPr/>
        </p:nvCxnSpPr>
        <p:spPr>
          <a:xfrm rot="10800000">
            <a:off x="4929192" y="5125742"/>
            <a:ext cx="714379" cy="232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29190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4557010" y="512721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 rot="5400000">
            <a:off x="4110034" y="2974968"/>
            <a:ext cx="285752" cy="630496"/>
            <a:chOff x="4806" y="9180"/>
            <a:chExt cx="374" cy="1260"/>
          </a:xfrm>
        </p:grpSpPr>
        <p:sp>
          <p:nvSpPr>
            <p:cNvPr id="52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cxnSp>
        <p:nvCxnSpPr>
          <p:cNvPr id="71" name="Straight Connector 70"/>
          <p:cNvCxnSpPr>
            <a:stCxn id="1048" idx="0"/>
          </p:cNvCxnSpPr>
          <p:nvPr/>
        </p:nvCxnSpPr>
        <p:spPr>
          <a:xfrm rot="5400000" flipH="1">
            <a:off x="3113204" y="3601912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0800000">
            <a:off x="3428992" y="3286124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643570" y="2571744"/>
            <a:ext cx="2744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This conducting wire </a:t>
            </a:r>
          </a:p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Still has a voltage of +3.0V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6" name="Straight Connector 75"/>
          <p:cNvCxnSpPr>
            <a:endCxn id="75" idx="1"/>
          </p:cNvCxnSpPr>
          <p:nvPr/>
        </p:nvCxnSpPr>
        <p:spPr>
          <a:xfrm flipV="1">
            <a:off x="4929190" y="2894910"/>
            <a:ext cx="714380" cy="39121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 Box 3"/>
          <p:cNvSpPr txBox="1">
            <a:spLocks noChangeArrowheads="1"/>
          </p:cNvSpPr>
          <p:nvPr/>
        </p:nvSpPr>
        <p:spPr bwMode="auto">
          <a:xfrm>
            <a:off x="3732206" y="2124068"/>
            <a:ext cx="928694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 2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=10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00562" y="300037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9" name="TextBox 48"/>
          <p:cNvSpPr txBox="1"/>
          <p:nvPr/>
        </p:nvSpPr>
        <p:spPr>
          <a:xfrm>
            <a:off x="5565122" y="409206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6.0 V</a:t>
            </a:r>
            <a:r>
              <a:rPr lang="en-US" b="1" dirty="0" smtClean="0"/>
              <a:t>/30</a:t>
            </a:r>
            <a:r>
              <a:rPr lang="en-CA" b="1" dirty="0" smtClean="0">
                <a:latin typeface="Symbol" pitchFamily="18" charset="2"/>
              </a:rPr>
              <a:t> W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FF0000"/>
                </a:solidFill>
              </a:rPr>
              <a:t>0.20 A</a:t>
            </a:r>
            <a:endParaRPr lang="en-CA" b="1" dirty="0">
              <a:solidFill>
                <a:srgbClr val="FF0000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rot="5400000" flipH="1">
            <a:off x="3120122" y="3600772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0800000">
            <a:off x="3435910" y="3284984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23"/>
          <p:cNvGrpSpPr>
            <a:grpSpLocks/>
          </p:cNvGrpSpPr>
          <p:nvPr/>
        </p:nvGrpSpPr>
        <p:grpSpPr bwMode="auto">
          <a:xfrm rot="5400000">
            <a:off x="3997254" y="4768796"/>
            <a:ext cx="285752" cy="630496"/>
            <a:chOff x="4806" y="9180"/>
            <a:chExt cx="374" cy="1260"/>
          </a:xfrm>
        </p:grpSpPr>
        <p:sp>
          <p:nvSpPr>
            <p:cNvPr id="80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4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5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6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cxnSp>
        <p:nvCxnSpPr>
          <p:cNvPr id="90" name="Straight Connector 89"/>
          <p:cNvCxnSpPr>
            <a:stCxn id="80" idx="0"/>
            <a:endCxn id="1044" idx="1"/>
          </p:cNvCxnSpPr>
          <p:nvPr/>
        </p:nvCxnSpPr>
        <p:spPr>
          <a:xfrm>
            <a:off x="4455379" y="5084045"/>
            <a:ext cx="473812" cy="41696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8" idx="1"/>
          </p:cNvCxnSpPr>
          <p:nvPr/>
        </p:nvCxnSpPr>
        <p:spPr>
          <a:xfrm flipH="1">
            <a:off x="3419872" y="5084045"/>
            <a:ext cx="405010" cy="11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1054" idx="1"/>
          </p:cNvCxnSpPr>
          <p:nvPr/>
        </p:nvCxnSpPr>
        <p:spPr>
          <a:xfrm flipH="1">
            <a:off x="3419872" y="4567246"/>
            <a:ext cx="28170" cy="5179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3779912" y="5301208"/>
            <a:ext cx="928694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 3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=10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995936" y="2348880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2.0 V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426750" y="396303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2.0 V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067944" y="554721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2.0 V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789258" y="409206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0.20 A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6791758" y="409456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0.20 A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6794258" y="409706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0.20 A</a:t>
            </a:r>
            <a:endParaRPr lang="en-US" dirty="0"/>
          </a:p>
        </p:txBody>
      </p:sp>
      <p:cxnSp>
        <p:nvCxnSpPr>
          <p:cNvPr id="110" name="Straight Connector 109"/>
          <p:cNvCxnSpPr/>
          <p:nvPr/>
        </p:nvCxnSpPr>
        <p:spPr>
          <a:xfrm rot="5400000" flipH="1">
            <a:off x="3108074" y="3598218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10800000">
            <a:off x="3423862" y="3282430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395536" y="2204864"/>
            <a:ext cx="2744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3">
                    <a:lumMod val="75000"/>
                  </a:schemeClr>
                </a:solidFill>
              </a:rPr>
              <a:t>This conducting wire </a:t>
            </a:r>
          </a:p>
          <a:p>
            <a:r>
              <a:rPr lang="en-CA" dirty="0" smtClean="0">
                <a:solidFill>
                  <a:schemeClr val="accent3">
                    <a:lumMod val="75000"/>
                  </a:schemeClr>
                </a:solidFill>
              </a:rPr>
              <a:t>has a voltage of +1.0V</a:t>
            </a:r>
            <a:endParaRPr lang="en-CA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>
            <a:off x="2627784" y="2708920"/>
            <a:ext cx="792088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3419872" y="5084045"/>
            <a:ext cx="405010" cy="1139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3419872" y="4581128"/>
            <a:ext cx="28170" cy="51793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395536" y="5085184"/>
            <a:ext cx="2744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This conducting wire </a:t>
            </a:r>
          </a:p>
          <a:p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has a voltage of -1.0V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 flipV="1">
            <a:off x="2555776" y="5013176"/>
            <a:ext cx="792088" cy="36004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3419872" y="3068960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+1.0V</a:t>
            </a:r>
            <a:endParaRPr lang="en-US" sz="10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419872" y="50851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-1.0V</a:t>
            </a:r>
            <a:endParaRPr lang="en-US" sz="1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7341E-7 C -0.0007 -0.01526 -0.00052 -0.03029 -0.00191 -0.04532 C -0.00278 -0.0541 -0.00938 -0.06173 -0.01372 -0.06659 C -0.02344 -0.07838 -0.03577 -0.09064 -0.04723 -0.09988 C -0.05278 -0.10451 -0.05955 -0.10497 -0.0658 -0.10705 C -0.07917 -0.1163 -0.09375 -0.12462 -0.10816 -0.12855 C -0.12257 -0.14173 -0.14827 -0.14613 -0.16545 -0.14983 C -0.18004 -0.16 -0.19549 -0.16347 -0.21111 -0.16902 C -0.22275 -0.18497 -0.2092 -0.16902 -0.22309 -0.17873 C -0.22657 -0.18104 -0.23299 -0.18798 -0.23299 -0.18775 C -0.23768 -0.19815 -0.24375 -0.2037 -0.25157 -0.20717 C -0.25278 -0.20948 -0.25348 -0.21249 -0.25504 -0.2141 C -0.25556 -0.21503 -0.26459 -0.21873 -0.26528 -0.21896 C -0.27882 -0.22451 -0.2915 -0.22844 -0.30556 -0.22844 " pathEditMode="relative" rAng="0" ptsTypes="fffffffffffffA">
                                      <p:cBhvr>
                                        <p:cTn id="19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-11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49 0.00208 C -0.02274 0.0185 -0.02465 0.03746 -0.03021 0.05249 C -0.03837 0.07445 -0.02812 0.03815 -0.0368 0.06983 C -0.03819 0.07468 -0.03785 0.0807 -0.0401 0.08509 C -0.04375 0.09179 -0.05278 0.09688 -0.05816 0.10035 C -0.07361 0.12162 -0.08142 0.12971 -0.10399 0.13318 C -0.11493 0.1348 -0.1368 0.13757 -0.1368 0.1378 C -0.14392 0.13989 -0.15121 0.14127 -0.15816 0.14405 C -0.16146 0.14543 -0.16788 0.14844 -0.16788 0.14867 C -0.1849 0.16324 -0.1599 0.14081 -0.17778 0.15931 C -0.18906 0.1711 -0.20347 0.17896 -0.21719 0.18335 C -0.22708 0.19006 -0.21996 0.18613 -0.23021 0.19006 C -0.23351 0.19145 -0.2401 0.19422 -0.2401 0.19445 C -0.24427 0.19792 -0.25017 0.20301 -0.25486 0.20532 C -0.26198 0.20879 -0.26632 0.20833 -0.27292 0.21387 C -0.27778 0.22382 -0.27951 0.22012 -0.28594 0.22705 C -0.28767 0.22913 -0.28889 0.23191 -0.29097 0.23353 C -0.29392 0.23584 -0.2974 0.23653 -0.30069 0.23792 C -0.30243 0.23861 -0.30573 0.24023 -0.30573 0.24046 " pathEditMode="relative" rAng="0" ptsTypes="ffffffffffffffffffA">
                                      <p:cBhvr>
                                        <p:cTn id="21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11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1411 C -0.04792 0.02474 -0.09983 0.01734 -0.14844 0.01133 C -0.15799 0.00879 -0.16754 0.0081 -0.17743 0.00717 C -0.21215 -0.00231 -0.15781 0.01203 -0.20122 0.00301 C -0.2059 0.00208 -0.21007 -0.00023 -0.21476 -0.00115 C -0.23785 -0.00531 -0.26441 -0.00693 -0.28802 -0.00809 C -0.31077 -0.00924 -0.35625 -0.01086 -0.35625 -0.01063 C -0.39584 -0.01017 -0.43594 -0.01063 -0.47552 -0.00693 C -0.48646 -0.0037 -0.48316 0.00093 -0.48715 0.00856 " pathEditMode="relative" rAng="0" ptsTypes="ffffffffA">
                                      <p:cBhvr>
                                        <p:cTn id="23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-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101" grpId="0"/>
      <p:bldP spid="102" grpId="0"/>
      <p:bldP spid="103" grpId="0"/>
      <p:bldP spid="107" grpId="0"/>
      <p:bldP spid="107" grpId="1"/>
      <p:bldP spid="108" grpId="0"/>
      <p:bldP spid="108" grpId="1"/>
      <p:bldP spid="109" grpId="1"/>
      <p:bldP spid="109" grpId="2"/>
      <p:bldP spid="112" grpId="0"/>
      <p:bldP spid="117" grpId="0"/>
      <p:bldP spid="120" grpId="0"/>
      <p:bldP spid="121" grpId="0"/>
      <p:bldP spid="12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SPH3U      Series Circuit</a:t>
            </a:r>
            <a:endParaRPr lang="en-CA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10800000">
            <a:off x="4767266" y="4263729"/>
            <a:ext cx="304800" cy="114300"/>
            <a:chOff x="1455" y="2454"/>
            <a:chExt cx="480" cy="180"/>
          </a:xfrm>
        </p:grpSpPr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1575" y="2454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455" y="2519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575" y="2569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455" y="2634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44" name="Line 20"/>
          <p:cNvSpPr>
            <a:spLocks noChangeShapeType="1"/>
          </p:cNvSpPr>
          <p:nvPr/>
        </p:nvSpPr>
        <p:spPr bwMode="auto">
          <a:xfrm rot="16200000" flipH="1">
            <a:off x="4555335" y="4751885"/>
            <a:ext cx="74771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311516" y="3936750"/>
            <a:ext cx="273052" cy="630496"/>
            <a:chOff x="4806" y="9180"/>
            <a:chExt cx="374" cy="1260"/>
          </a:xfrm>
        </p:grpSpPr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8" name="Line 34"/>
          <p:cNvSpPr>
            <a:spLocks noChangeShapeType="1"/>
          </p:cNvSpPr>
          <p:nvPr/>
        </p:nvSpPr>
        <p:spPr bwMode="auto">
          <a:xfrm rot="16200000" flipV="1">
            <a:off x="4164016" y="3519191"/>
            <a:ext cx="0" cy="12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8" name="TextBox 67"/>
          <p:cNvSpPr txBox="1"/>
          <p:nvPr/>
        </p:nvSpPr>
        <p:spPr>
          <a:xfrm>
            <a:off x="467544" y="630932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Getting the H.O.T.S. for Physics</a:t>
            </a: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a Dave Doucette Production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10800000">
            <a:off x="4572000" y="3286124"/>
            <a:ext cx="356484" cy="2874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50800" dir="5400000" algn="ctr" rotWithShape="0">
              <a:schemeClr val="accent6">
                <a:lumMod val="60000"/>
                <a:lumOff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448968" y="3779840"/>
            <a:ext cx="961238" cy="794"/>
          </a:xfrm>
          <a:prstGeom prst="line">
            <a:avLst/>
          </a:prstGeom>
          <a:ln w="381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49352" y="41194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4349352" y="42845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4929190" y="3500438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4929190" y="471488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4557010" y="512721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-3.0V</a:t>
            </a:r>
            <a:endParaRPr lang="en-US" sz="1000" dirty="0"/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 rot="5400000">
            <a:off x="4110034" y="2974968"/>
            <a:ext cx="285752" cy="630496"/>
            <a:chOff x="4806" y="9180"/>
            <a:chExt cx="374" cy="1260"/>
          </a:xfrm>
        </p:grpSpPr>
        <p:sp>
          <p:nvSpPr>
            <p:cNvPr id="52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cxnSp>
        <p:nvCxnSpPr>
          <p:cNvPr id="71" name="Straight Connector 70"/>
          <p:cNvCxnSpPr>
            <a:stCxn id="1048" idx="0"/>
          </p:cNvCxnSpPr>
          <p:nvPr/>
        </p:nvCxnSpPr>
        <p:spPr>
          <a:xfrm rot="5400000" flipH="1">
            <a:off x="3113204" y="3601912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0800000">
            <a:off x="3428992" y="3286124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500562" y="3000372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+3.0V</a:t>
            </a:r>
            <a:endParaRPr lang="en-US" sz="1000" dirty="0"/>
          </a:p>
        </p:txBody>
      </p:sp>
      <p:cxnSp>
        <p:nvCxnSpPr>
          <p:cNvPr id="72" name="Straight Connector 71"/>
          <p:cNvCxnSpPr/>
          <p:nvPr/>
        </p:nvCxnSpPr>
        <p:spPr>
          <a:xfrm rot="5400000" flipH="1">
            <a:off x="3120122" y="3600772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0800000">
            <a:off x="3435910" y="3284984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3"/>
          <p:cNvGrpSpPr>
            <a:grpSpLocks/>
          </p:cNvGrpSpPr>
          <p:nvPr/>
        </p:nvGrpSpPr>
        <p:grpSpPr bwMode="auto">
          <a:xfrm rot="5400000">
            <a:off x="3997254" y="4768796"/>
            <a:ext cx="285752" cy="630496"/>
            <a:chOff x="4806" y="9180"/>
            <a:chExt cx="374" cy="1260"/>
          </a:xfrm>
        </p:grpSpPr>
        <p:sp>
          <p:nvSpPr>
            <p:cNvPr id="80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4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5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6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cxnSp>
        <p:nvCxnSpPr>
          <p:cNvPr id="90" name="Straight Connector 89"/>
          <p:cNvCxnSpPr>
            <a:stCxn id="80" idx="0"/>
            <a:endCxn id="1044" idx="1"/>
          </p:cNvCxnSpPr>
          <p:nvPr/>
        </p:nvCxnSpPr>
        <p:spPr>
          <a:xfrm>
            <a:off x="4455379" y="5084045"/>
            <a:ext cx="473812" cy="41696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8" idx="1"/>
          </p:cNvCxnSpPr>
          <p:nvPr/>
        </p:nvCxnSpPr>
        <p:spPr>
          <a:xfrm flipH="1">
            <a:off x="3419872" y="5084045"/>
            <a:ext cx="405010" cy="11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1054" idx="1"/>
          </p:cNvCxnSpPr>
          <p:nvPr/>
        </p:nvCxnSpPr>
        <p:spPr>
          <a:xfrm flipH="1">
            <a:off x="3419872" y="4567246"/>
            <a:ext cx="28170" cy="5179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>
            <a:off x="3108074" y="3598218"/>
            <a:ext cx="650626" cy="1905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10800000">
            <a:off x="3423862" y="3282430"/>
            <a:ext cx="500066" cy="158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3419872" y="5084045"/>
            <a:ext cx="405010" cy="1139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3419872" y="4581128"/>
            <a:ext cx="28170" cy="517938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6200000" flipV="1">
            <a:off x="3643306" y="5286388"/>
            <a:ext cx="428628" cy="14287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3419872" y="3068960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+1.0V</a:t>
            </a:r>
            <a:endParaRPr lang="en-US" sz="10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214678" y="5072074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-1.0V</a:t>
            </a:r>
            <a:endParaRPr lang="en-US" sz="1000" dirty="0"/>
          </a:p>
        </p:txBody>
      </p:sp>
      <p:sp>
        <p:nvSpPr>
          <p:cNvPr id="77" name="Content Placeholder 4"/>
          <p:cNvSpPr txBox="1">
            <a:spLocks/>
          </p:cNvSpPr>
          <p:nvPr/>
        </p:nvSpPr>
        <p:spPr>
          <a:xfrm>
            <a:off x="571472" y="1285860"/>
            <a:ext cx="8229600" cy="8286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us look at this circuit again – in terms of the potential differences across the source and the resistors</a:t>
            </a:r>
            <a:endParaRPr kumimoji="0" lang="en-C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5004048" y="3933056"/>
            <a:ext cx="158417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5004048" y="4365104"/>
            <a:ext cx="158417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588224" y="393479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voltage across the source is </a:t>
            </a:r>
            <a:r>
              <a:rPr lang="en-US" dirty="0" smtClean="0">
                <a:solidFill>
                  <a:srgbClr val="FF0000"/>
                </a:solidFill>
              </a:rPr>
              <a:t>6.0 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275856" y="220486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voltage across resistor 1 is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.0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4572000" y="2852936"/>
            <a:ext cx="7200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3707904" y="2852936"/>
            <a:ext cx="216024" cy="342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971600" y="364502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voltage across resistor 2 is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.0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 flipV="1">
            <a:off x="2843808" y="3717032"/>
            <a:ext cx="50405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 flipV="1">
            <a:off x="2771800" y="4149080"/>
            <a:ext cx="57606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 flipH="1" flipV="1">
            <a:off x="4179091" y="5322107"/>
            <a:ext cx="500066" cy="14287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000364" y="557214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voltage across resistor </a:t>
            </a:r>
            <a:r>
              <a:rPr lang="en-US" dirty="0" smtClean="0"/>
              <a:t>3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.0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370386" y="246696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2.0 V</a:t>
            </a:r>
            <a:endParaRPr lang="en-CA" dirty="0"/>
          </a:p>
        </p:txBody>
      </p:sp>
      <p:sp>
        <p:nvSpPr>
          <p:cNvPr id="123" name="TextBox 122"/>
          <p:cNvSpPr txBox="1"/>
          <p:nvPr/>
        </p:nvSpPr>
        <p:spPr>
          <a:xfrm>
            <a:off x="2071670" y="392906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2.0 V</a:t>
            </a:r>
            <a:endParaRPr lang="en-CA" dirty="0"/>
          </a:p>
        </p:txBody>
      </p:sp>
      <p:sp>
        <p:nvSpPr>
          <p:cNvPr id="124" name="TextBox 123"/>
          <p:cNvSpPr txBox="1"/>
          <p:nvPr/>
        </p:nvSpPr>
        <p:spPr>
          <a:xfrm>
            <a:off x="4084634" y="58293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2.0 V</a:t>
            </a:r>
            <a:endParaRPr lang="en-CA" dirty="0"/>
          </a:p>
        </p:txBody>
      </p:sp>
      <p:sp>
        <p:nvSpPr>
          <p:cNvPr id="125" name="TextBox 124"/>
          <p:cNvSpPr txBox="1"/>
          <p:nvPr/>
        </p:nvSpPr>
        <p:spPr>
          <a:xfrm>
            <a:off x="5735646" y="274795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+</a:t>
            </a:r>
            <a:endParaRPr lang="en-CA" dirty="0"/>
          </a:p>
        </p:txBody>
      </p:sp>
      <p:sp>
        <p:nvSpPr>
          <p:cNvPr id="126" name="TextBox 125"/>
          <p:cNvSpPr txBox="1"/>
          <p:nvPr/>
        </p:nvSpPr>
        <p:spPr>
          <a:xfrm>
            <a:off x="6454788" y="27358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+</a:t>
            </a:r>
            <a:endParaRPr lang="en-CA" dirty="0"/>
          </a:p>
        </p:txBody>
      </p:sp>
      <p:sp>
        <p:nvSpPr>
          <p:cNvPr id="127" name="TextBox 126"/>
          <p:cNvSpPr txBox="1"/>
          <p:nvPr/>
        </p:nvSpPr>
        <p:spPr>
          <a:xfrm>
            <a:off x="7237430" y="2723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=</a:t>
            </a:r>
            <a:endParaRPr lang="en-CA" dirty="0"/>
          </a:p>
        </p:txBody>
      </p:sp>
      <p:sp>
        <p:nvSpPr>
          <p:cNvPr id="128" name="TextBox 127"/>
          <p:cNvSpPr txBox="1"/>
          <p:nvPr/>
        </p:nvSpPr>
        <p:spPr>
          <a:xfrm>
            <a:off x="7804172" y="420688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6.0 V</a:t>
            </a:r>
            <a:endParaRPr lang="en-CA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646 0.0419 " pathEditMode="relative" ptsTypes="AA">
                                      <p:cBhvr>
                                        <p:cTn id="38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32 -0.01597 L 0.42327 -0.1733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79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L 0.28195 -0.4504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22222E-6 L -0.03819 -0.2138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-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3" grpId="0"/>
      <p:bldP spid="98" grpId="0"/>
      <p:bldP spid="113" grpId="0"/>
      <p:bldP spid="122" grpId="0"/>
      <p:bldP spid="122" grpId="1"/>
      <p:bldP spid="123" grpId="0"/>
      <p:bldP spid="123" grpId="1"/>
      <p:bldP spid="124" grpId="0"/>
      <p:bldP spid="124" grpId="1"/>
      <p:bldP spid="125" grpId="0"/>
      <p:bldP spid="126" grpId="0"/>
      <p:bldP spid="127" grpId="0"/>
      <p:bldP spid="128" grpId="0"/>
      <p:bldP spid="12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Part 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CA" sz="6600" dirty="0" smtClean="0">
                <a:solidFill>
                  <a:srgbClr val="FF0000"/>
                </a:solidFill>
              </a:rPr>
              <a:t>Potential Difference </a:t>
            </a:r>
            <a:endParaRPr lang="en-CA" sz="66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CA" sz="6600" dirty="0" smtClean="0"/>
              <a:t>&amp; </a:t>
            </a:r>
          </a:p>
          <a:p>
            <a:pPr algn="ctr">
              <a:buNone/>
            </a:pPr>
            <a:r>
              <a:rPr lang="en-CA" sz="6600" dirty="0" smtClean="0"/>
              <a:t>Parallel </a:t>
            </a:r>
            <a:r>
              <a:rPr lang="en-CA" sz="6600" dirty="0" smtClean="0"/>
              <a:t>Circuits</a:t>
            </a:r>
            <a:endParaRPr lang="en-CA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SPH3U      </a:t>
            </a:r>
            <a:r>
              <a:rPr lang="en-CA" dirty="0" smtClean="0"/>
              <a:t>Parallel Circuit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828668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Start </a:t>
            </a:r>
            <a:r>
              <a:rPr lang="en-CA" dirty="0" smtClean="0"/>
              <a:t>with </a:t>
            </a:r>
            <a:r>
              <a:rPr lang="en-CA" dirty="0" smtClean="0"/>
              <a:t>a </a:t>
            </a:r>
            <a:r>
              <a:rPr lang="en-CA" dirty="0" smtClean="0"/>
              <a:t>12 </a:t>
            </a:r>
            <a:r>
              <a:rPr lang="en-CA" dirty="0" smtClean="0"/>
              <a:t>V battery source and </a:t>
            </a:r>
            <a:r>
              <a:rPr lang="en-CA" dirty="0" smtClean="0"/>
              <a:t>two 8.0 </a:t>
            </a:r>
            <a:r>
              <a:rPr lang="en-CA" b="1" dirty="0" smtClean="0">
                <a:latin typeface="Symbol" pitchFamily="18" charset="2"/>
              </a:rPr>
              <a:t>W </a:t>
            </a:r>
            <a:r>
              <a:rPr lang="en-CA" dirty="0" smtClean="0"/>
              <a:t>resistors, </a:t>
            </a:r>
            <a:r>
              <a:rPr lang="en-CA" dirty="0" smtClean="0"/>
              <a:t>in a </a:t>
            </a:r>
            <a:r>
              <a:rPr lang="en-CA" dirty="0" smtClean="0"/>
              <a:t>parallel </a:t>
            </a:r>
            <a:r>
              <a:rPr lang="en-CA" dirty="0" smtClean="0"/>
              <a:t>circuit: </a:t>
            </a:r>
            <a:endParaRPr lang="en-CA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214942" y="3786190"/>
            <a:ext cx="2857520" cy="135732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r>
              <a:rPr lang="en-CA" sz="1600" b="1" dirty="0" smtClean="0">
                <a:solidFill>
                  <a:srgbClr val="FF0000"/>
                </a:solidFill>
                <a:latin typeface="Calibri" pitchFamily="34" charset="0"/>
              </a:rPr>
              <a:t>12</a:t>
            </a:r>
            <a:r>
              <a:rPr kumimoji="0" lang="en-CA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 </a:t>
            </a:r>
            <a:r>
              <a:rPr kumimoji="0" lang="en-CA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V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lang="en-CA" sz="1600" b="1" baseline="-25000" dirty="0" smtClean="0">
                <a:latin typeface="Calibri" pitchFamily="34" charset="0"/>
              </a:rPr>
              <a:t>T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 </a:t>
            </a: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</a:rPr>
              <a:t>12V / </a:t>
            </a:r>
            <a:r>
              <a:rPr lang="en-CA" sz="1600" b="1" dirty="0" smtClean="0">
                <a:solidFill>
                  <a:srgbClr val="FF0000"/>
                </a:solidFill>
                <a:latin typeface="Calibri" pitchFamily="34" charset="0"/>
              </a:rPr>
              <a:t>4.0 </a:t>
            </a:r>
            <a:r>
              <a:rPr lang="en-CA" sz="1600" b="1" dirty="0" smtClean="0">
                <a:solidFill>
                  <a:srgbClr val="FF0000"/>
                </a:solidFill>
                <a:latin typeface="Symbol" pitchFamily="18" charset="2"/>
              </a:rPr>
              <a:t>W = 3.0 A</a:t>
            </a:r>
            <a:endParaRPr kumimoji="0" lang="en-CA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</a:pPr>
            <a:r>
              <a:rPr kumimoji="0" lang="en-C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600" b="1" baseline="-25000" dirty="0" smtClean="0">
                <a:latin typeface="Calibri" pitchFamily="34" charset="0"/>
              </a:rPr>
              <a:t>T </a:t>
            </a:r>
            <a:r>
              <a:rPr lang="en-CA" sz="1600" b="1" dirty="0" smtClean="0">
                <a:latin typeface="Calibri" pitchFamily="34" charset="0"/>
              </a:rPr>
              <a:t>= </a:t>
            </a:r>
            <a:r>
              <a:rPr lang="en-CA" sz="1600" b="1" dirty="0" smtClean="0">
                <a:latin typeface="Calibri" pitchFamily="34" charset="0"/>
              </a:rPr>
              <a:t>_______</a:t>
            </a:r>
            <a:r>
              <a:rPr lang="en-CA" sz="1600" b="1" u="sng" dirty="0" smtClean="0">
                <a:latin typeface="Calibri" pitchFamily="34" charset="0"/>
              </a:rPr>
              <a:t>1</a:t>
            </a:r>
            <a:r>
              <a:rPr lang="en-CA" sz="1600" b="1" dirty="0" smtClean="0">
                <a:latin typeface="Calibri" pitchFamily="34" charset="0"/>
              </a:rPr>
              <a:t>_____ = 4.0 </a:t>
            </a:r>
            <a:r>
              <a:rPr lang="en-CA" sz="1600" b="1" dirty="0" smtClean="0">
                <a:latin typeface="Symbol" pitchFamily="18" charset="2"/>
              </a:rPr>
              <a:t>W</a:t>
            </a:r>
            <a:r>
              <a:rPr lang="en-CA" sz="1600" b="1" dirty="0" smtClean="0">
                <a:latin typeface="Calibri" pitchFamily="34" charset="0"/>
              </a:rPr>
              <a:t> </a:t>
            </a:r>
            <a:endParaRPr kumimoji="0" lang="en-CA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1/8.0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+  1/8.0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497122" y="3679828"/>
            <a:ext cx="1036646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1</a:t>
            </a:r>
            <a:endParaRPr kumimoji="0" lang="en-CA" sz="1400" b="1" i="0" u="sng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lang="en-CA" sz="1400" b="1" baseline="-25000" dirty="0" smtClean="0">
                <a:latin typeface="Calibri" pitchFamily="34" charset="0"/>
              </a:rPr>
              <a:t>1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=8.0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10800000">
            <a:off x="4767266" y="4263729"/>
            <a:ext cx="304800" cy="114300"/>
            <a:chOff x="1455" y="2454"/>
            <a:chExt cx="480" cy="180"/>
          </a:xfrm>
        </p:grpSpPr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1575" y="2454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455" y="2519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1575" y="2569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455" y="2634"/>
              <a:ext cx="4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3298816" y="3924050"/>
            <a:ext cx="273052" cy="630496"/>
            <a:chOff x="4806" y="9180"/>
            <a:chExt cx="374" cy="1260"/>
          </a:xfrm>
        </p:grpSpPr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8" name="Line 34"/>
          <p:cNvSpPr>
            <a:spLocks noChangeShapeType="1"/>
          </p:cNvSpPr>
          <p:nvPr/>
        </p:nvSpPr>
        <p:spPr bwMode="auto">
          <a:xfrm rot="16200000" flipV="1">
            <a:off x="4164016" y="3519191"/>
            <a:ext cx="0" cy="127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8" name="TextBox 67"/>
          <p:cNvSpPr txBox="1"/>
          <p:nvPr/>
        </p:nvSpPr>
        <p:spPr>
          <a:xfrm>
            <a:off x="467544" y="630932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Getting the H.O.T.S. for Physics</a:t>
            </a: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a Dave Doucette Production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349352" y="41194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+6.0</a:t>
            </a:r>
            <a:r>
              <a:rPr lang="en-US" sz="1000" dirty="0" smtClean="0"/>
              <a:t> </a:t>
            </a:r>
            <a:r>
              <a:rPr lang="en-US" sz="1000" dirty="0" smtClean="0"/>
              <a:t>V</a:t>
            </a:r>
            <a:endParaRPr lang="en-US" sz="1000" dirty="0"/>
          </a:p>
        </p:txBody>
      </p:sp>
      <p:sp>
        <p:nvSpPr>
          <p:cNvPr id="41" name="TextBox 40"/>
          <p:cNvSpPr txBox="1"/>
          <p:nvPr/>
        </p:nvSpPr>
        <p:spPr>
          <a:xfrm>
            <a:off x="4349352" y="4284511"/>
            <a:ext cx="51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-6.0 V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5001198" y="2276872"/>
            <a:ext cx="38912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      The </a:t>
            </a:r>
            <a:r>
              <a:rPr lang="en-CA" dirty="0" smtClean="0">
                <a:solidFill>
                  <a:srgbClr val="FF0000"/>
                </a:solidFill>
              </a:rPr>
              <a:t>12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>
                <a:solidFill>
                  <a:srgbClr val="FF0000"/>
                </a:solidFill>
              </a:rPr>
              <a:t>V battery has 2 terminals: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               </a:t>
            </a:r>
            <a:r>
              <a:rPr lang="en-CA" dirty="0" smtClean="0">
                <a:solidFill>
                  <a:srgbClr val="FF0000"/>
                </a:solidFill>
              </a:rPr>
              <a:t>+6.0 </a:t>
            </a:r>
            <a:r>
              <a:rPr lang="en-CA" dirty="0" smtClean="0">
                <a:solidFill>
                  <a:srgbClr val="FF0000"/>
                </a:solidFill>
              </a:rPr>
              <a:t>V and </a:t>
            </a:r>
            <a:r>
              <a:rPr lang="en-CA" dirty="0" smtClean="0">
                <a:solidFill>
                  <a:srgbClr val="FF0000"/>
                </a:solidFill>
              </a:rPr>
              <a:t>-6.0 </a:t>
            </a:r>
            <a:r>
              <a:rPr lang="en-CA" dirty="0" smtClean="0">
                <a:solidFill>
                  <a:srgbClr val="FF0000"/>
                </a:solidFill>
              </a:rPr>
              <a:t>V. 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         The voltage (potential difference)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       between the two terminals is </a:t>
            </a:r>
            <a:r>
              <a:rPr lang="en-CA" dirty="0" smtClean="0">
                <a:solidFill>
                  <a:srgbClr val="FF0000"/>
                </a:solidFill>
              </a:rPr>
              <a:t>12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r>
              <a:rPr lang="en-CA" dirty="0" smtClean="0">
                <a:solidFill>
                  <a:srgbClr val="FF0000"/>
                </a:solidFill>
              </a:rPr>
              <a:t>V. </a:t>
            </a:r>
            <a:endParaRPr lang="en-CA" dirty="0">
              <a:solidFill>
                <a:srgbClr val="FF0000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4929190" y="2780928"/>
            <a:ext cx="506906" cy="14338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23"/>
          <p:cNvGrpSpPr>
            <a:grpSpLocks/>
          </p:cNvGrpSpPr>
          <p:nvPr/>
        </p:nvGrpSpPr>
        <p:grpSpPr bwMode="auto">
          <a:xfrm>
            <a:off x="1811317" y="3936750"/>
            <a:ext cx="273052" cy="630496"/>
            <a:chOff x="4806" y="9180"/>
            <a:chExt cx="374" cy="1260"/>
          </a:xfrm>
        </p:grpSpPr>
        <p:sp>
          <p:nvSpPr>
            <p:cNvPr id="35" name="Line 24"/>
            <p:cNvSpPr>
              <a:spLocks noChangeShapeType="1"/>
            </p:cNvSpPr>
            <p:nvPr/>
          </p:nvSpPr>
          <p:spPr bwMode="auto">
            <a:xfrm>
              <a:off x="4993" y="918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Line 25"/>
            <p:cNvSpPr>
              <a:spLocks noChangeShapeType="1"/>
            </p:cNvSpPr>
            <p:nvPr/>
          </p:nvSpPr>
          <p:spPr bwMode="auto">
            <a:xfrm flipH="1">
              <a:off x="4806" y="936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Line 26"/>
            <p:cNvSpPr>
              <a:spLocks noChangeShapeType="1"/>
            </p:cNvSpPr>
            <p:nvPr/>
          </p:nvSpPr>
          <p:spPr bwMode="auto">
            <a:xfrm>
              <a:off x="4806" y="954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Line 27"/>
            <p:cNvSpPr>
              <a:spLocks noChangeShapeType="1"/>
            </p:cNvSpPr>
            <p:nvPr/>
          </p:nvSpPr>
          <p:spPr bwMode="auto">
            <a:xfrm flipH="1">
              <a:off x="4806" y="972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Line 28"/>
            <p:cNvSpPr>
              <a:spLocks noChangeShapeType="1"/>
            </p:cNvSpPr>
            <p:nvPr/>
          </p:nvSpPr>
          <p:spPr bwMode="auto">
            <a:xfrm>
              <a:off x="4806" y="990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Line 29"/>
            <p:cNvSpPr>
              <a:spLocks noChangeShapeType="1"/>
            </p:cNvSpPr>
            <p:nvPr/>
          </p:nvSpPr>
          <p:spPr bwMode="auto">
            <a:xfrm flipH="1">
              <a:off x="4806" y="10080"/>
              <a:ext cx="374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Line 30"/>
            <p:cNvSpPr>
              <a:spLocks noChangeShapeType="1"/>
            </p:cNvSpPr>
            <p:nvPr/>
          </p:nvSpPr>
          <p:spPr bwMode="auto">
            <a:xfrm>
              <a:off x="4806" y="10260"/>
              <a:ext cx="187" cy="1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1926886" y="4378029"/>
            <a:ext cx="3002305" cy="765483"/>
            <a:chOff x="1926886" y="4378029"/>
            <a:chExt cx="3002305" cy="765483"/>
          </a:xfrm>
        </p:grpSpPr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 rot="16200000" flipV="1">
              <a:off x="4529141" y="4725691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 rot="16200000" flipH="1">
              <a:off x="4555335" y="4751885"/>
              <a:ext cx="74771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 rot="16200000" flipV="1">
              <a:off x="3827135" y="4725691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rot="16200000" flipH="1">
              <a:off x="3151281" y="4857762"/>
              <a:ext cx="5715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 rot="16200000" flipV="1">
              <a:off x="3028942" y="4725691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22"/>
            <p:cNvSpPr>
              <a:spLocks noChangeShapeType="1"/>
            </p:cNvSpPr>
            <p:nvPr/>
          </p:nvSpPr>
          <p:spPr bwMode="auto">
            <a:xfrm rot="16200000" flipV="1">
              <a:off x="2326936" y="4725691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Line 31"/>
            <p:cNvSpPr>
              <a:spLocks noChangeShapeType="1"/>
            </p:cNvSpPr>
            <p:nvPr/>
          </p:nvSpPr>
          <p:spPr bwMode="auto">
            <a:xfrm rot="16200000" flipH="1">
              <a:off x="1651082" y="4857762"/>
              <a:ext cx="5715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927999" y="3286124"/>
            <a:ext cx="3001985" cy="974732"/>
            <a:chOff x="1927999" y="3286124"/>
            <a:chExt cx="3001985" cy="974732"/>
          </a:xfrm>
        </p:grpSpPr>
        <p:cxnSp>
          <p:nvCxnSpPr>
            <p:cNvPr id="60" name="Straight Connector 59"/>
            <p:cNvCxnSpPr/>
            <p:nvPr/>
          </p:nvCxnSpPr>
          <p:spPr>
            <a:xfrm rot="5400000" flipH="1">
              <a:off x="4177301" y="2537815"/>
              <a:ext cx="2873" cy="1499491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448968" y="3779840"/>
              <a:ext cx="961238" cy="794"/>
            </a:xfrm>
            <a:prstGeom prst="line">
              <a:avLst/>
            </a:prstGeom>
            <a:ln w="38100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3107521" y="3607595"/>
              <a:ext cx="64294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>
              <a:off x="2677102" y="2537815"/>
              <a:ext cx="2873" cy="1499491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1607322" y="3607595"/>
              <a:ext cx="64294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898496" y="3719514"/>
            <a:ext cx="1244612" cy="9652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200"/>
              </a:spcAft>
            </a:pPr>
            <a:r>
              <a:rPr kumimoji="0" lang="en-CA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Resistor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en-CA" sz="1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2</a:t>
            </a:r>
            <a:endParaRPr kumimoji="0" lang="en-CA" sz="1400" b="1" i="0" u="sng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V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2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lang="en-CA" sz="1400" b="1" baseline="-25000" dirty="0" smtClean="0">
                <a:latin typeface="Calibri" pitchFamily="34" charset="0"/>
              </a:rPr>
              <a:t>2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endParaRPr kumimoji="0" lang="en-C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</a:t>
            </a:r>
            <a:r>
              <a:rPr kumimoji="0" lang="en-CA" sz="1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2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=8.0 </a:t>
            </a:r>
            <a:r>
              <a:rPr kumimoji="0" lang="en-C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</a:rPr>
              <a:t>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143372" y="3071810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+6.0 V</a:t>
            </a:r>
            <a:endParaRPr lang="en-CA" sz="1000" dirty="0"/>
          </a:p>
        </p:txBody>
      </p:sp>
      <p:sp>
        <p:nvSpPr>
          <p:cNvPr id="59" name="TextBox 58"/>
          <p:cNvSpPr txBox="1"/>
          <p:nvPr/>
        </p:nvSpPr>
        <p:spPr>
          <a:xfrm>
            <a:off x="1866880" y="2143116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These conducting wires have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    a voltage of +6.0 V</a:t>
            </a:r>
            <a:endParaRPr lang="en-CA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rot="5400000">
            <a:off x="2714612" y="2857496"/>
            <a:ext cx="428628" cy="28575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6200000" flipH="1">
            <a:off x="3740144" y="2824158"/>
            <a:ext cx="428628" cy="28575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019280" y="5572140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These conducting wires have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a voltage of +6.0 V</a:t>
            </a:r>
            <a:endParaRPr lang="en-CA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rot="16200000" flipH="1">
            <a:off x="2750331" y="5322107"/>
            <a:ext cx="285752" cy="214314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3714744" y="5286388"/>
            <a:ext cx="357190" cy="214314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1927999" y="3273424"/>
            <a:ext cx="3001985" cy="974732"/>
            <a:chOff x="1927999" y="3286124"/>
            <a:chExt cx="3001985" cy="974732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cxnSp>
          <p:nvCxnSpPr>
            <p:cNvPr id="84" name="Straight Connector 83"/>
            <p:cNvCxnSpPr/>
            <p:nvPr/>
          </p:nvCxnSpPr>
          <p:spPr>
            <a:xfrm rot="5400000" flipH="1">
              <a:off x="4177301" y="2537815"/>
              <a:ext cx="2873" cy="1499491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448968" y="3779840"/>
              <a:ext cx="961238" cy="794"/>
            </a:xfrm>
            <a:prstGeom prst="line">
              <a:avLst/>
            </a:prstGeom>
            <a:ln w="38100"/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107521" y="3607595"/>
              <a:ext cx="64294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>
              <a:off x="2677102" y="2537815"/>
              <a:ext cx="2873" cy="1499491"/>
            </a:xfrm>
            <a:prstGeom prst="line">
              <a:avLst/>
            </a:prstGeom>
            <a:ln w="38100">
              <a:solidFill>
                <a:schemeClr val="tx1"/>
              </a:solidFill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1607322" y="3607595"/>
              <a:ext cx="64294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1926886" y="4378029"/>
            <a:ext cx="3002305" cy="765483"/>
            <a:chOff x="1926886" y="4378029"/>
            <a:chExt cx="3002305" cy="765483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grpSpPr>
        <p:sp>
          <p:nvSpPr>
            <p:cNvPr id="91" name="Line 18"/>
            <p:cNvSpPr>
              <a:spLocks noChangeShapeType="1"/>
            </p:cNvSpPr>
            <p:nvPr/>
          </p:nvSpPr>
          <p:spPr bwMode="auto">
            <a:xfrm rot="16200000" flipV="1">
              <a:off x="4529141" y="4725691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 flipH="1">
              <a:off x="4555335" y="4751885"/>
              <a:ext cx="74771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Line 22"/>
            <p:cNvSpPr>
              <a:spLocks noChangeShapeType="1"/>
            </p:cNvSpPr>
            <p:nvPr/>
          </p:nvSpPr>
          <p:spPr bwMode="auto">
            <a:xfrm rot="16200000" flipV="1">
              <a:off x="3827135" y="4725691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Line 31"/>
            <p:cNvSpPr>
              <a:spLocks noChangeShapeType="1"/>
            </p:cNvSpPr>
            <p:nvPr/>
          </p:nvSpPr>
          <p:spPr bwMode="auto">
            <a:xfrm rot="16200000" flipH="1">
              <a:off x="3151281" y="4857762"/>
              <a:ext cx="5715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3028942" y="4725691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Line 22"/>
            <p:cNvSpPr>
              <a:spLocks noChangeShapeType="1"/>
            </p:cNvSpPr>
            <p:nvPr/>
          </p:nvSpPr>
          <p:spPr bwMode="auto">
            <a:xfrm rot="16200000" flipV="1">
              <a:off x="2326936" y="4725691"/>
              <a:ext cx="0" cy="8001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Line 31"/>
            <p:cNvSpPr>
              <a:spLocks noChangeShapeType="1"/>
            </p:cNvSpPr>
            <p:nvPr/>
          </p:nvSpPr>
          <p:spPr bwMode="auto">
            <a:xfrm rot="16200000" flipH="1">
              <a:off x="1651082" y="4857762"/>
              <a:ext cx="5715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3117840" y="3076572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+6.0 V</a:t>
            </a:r>
            <a:endParaRPr lang="en-CA" sz="1000" dirty="0"/>
          </a:p>
        </p:txBody>
      </p:sp>
      <p:sp>
        <p:nvSpPr>
          <p:cNvPr id="99" name="TextBox 98"/>
          <p:cNvSpPr txBox="1"/>
          <p:nvPr/>
        </p:nvSpPr>
        <p:spPr>
          <a:xfrm>
            <a:off x="2092308" y="3081334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+6.0 V</a:t>
            </a:r>
            <a:endParaRPr lang="en-CA" sz="1000" dirty="0"/>
          </a:p>
        </p:txBody>
      </p:sp>
      <p:sp>
        <p:nvSpPr>
          <p:cNvPr id="100" name="TextBox 99"/>
          <p:cNvSpPr txBox="1"/>
          <p:nvPr/>
        </p:nvSpPr>
        <p:spPr>
          <a:xfrm>
            <a:off x="1857356" y="5111605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</a:t>
            </a:r>
            <a:r>
              <a:rPr lang="en-US" sz="1000" dirty="0" smtClean="0"/>
              <a:t>6.0 V</a:t>
            </a:r>
            <a:endParaRPr lang="en-CA" sz="1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143240" y="5110174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</a:t>
            </a:r>
            <a:r>
              <a:rPr lang="en-US" sz="1000" dirty="0" smtClean="0"/>
              <a:t>6.0 V</a:t>
            </a:r>
            <a:endParaRPr lang="en-CA" sz="1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429124" y="5108743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-</a:t>
            </a:r>
            <a:r>
              <a:rPr lang="en-US" sz="1000" dirty="0" smtClean="0"/>
              <a:t>6.0 V</a:t>
            </a:r>
            <a:endParaRPr lang="en-CA" sz="1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5559432" y="380365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solidFill>
                  <a:srgbClr val="FF0000"/>
                </a:solidFill>
                <a:latin typeface="Calibri" pitchFamily="34" charset="0"/>
              </a:rPr>
              <a:t>12 V</a:t>
            </a:r>
            <a:endParaRPr lang="en-CA" sz="14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572132" y="381159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solidFill>
                  <a:srgbClr val="FF0000"/>
                </a:solidFill>
                <a:latin typeface="Calibri" pitchFamily="34" charset="0"/>
              </a:rPr>
              <a:t>12 V</a:t>
            </a:r>
            <a:endParaRPr lang="en-CA" sz="1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751126" y="416878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1.5 A</a:t>
            </a:r>
            <a:endParaRPr lang="en-CA" sz="1400" b="1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142976" y="420211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1.5 A</a:t>
            </a:r>
            <a:endParaRPr lang="en-CA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10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9" dur="1000" fill="hold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1" dur="1000" fill="hold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3" dur="1000" fill="hold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2 -0.00347 L -0.29671 0.0173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10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38 -0.00463 L -0.47136 0.01644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uild="allAtOnce" animBg="1"/>
      <p:bldP spid="58" grpId="0"/>
      <p:bldP spid="59" grpId="0"/>
      <p:bldP spid="59" grpId="1"/>
      <p:bldP spid="74" grpId="0"/>
      <p:bldP spid="98" grpId="0"/>
      <p:bldP spid="99" grpId="0"/>
      <p:bldP spid="100" grpId="0"/>
      <p:bldP spid="100" grpId="1"/>
      <p:bldP spid="101" grpId="0"/>
      <p:bldP spid="101" grpId="1"/>
      <p:bldP spid="102" grpId="0"/>
      <p:bldP spid="102" grpId="1"/>
      <p:bldP spid="102" grpId="2"/>
      <p:bldP spid="103" grpId="0"/>
      <p:bldP spid="103" grpId="1"/>
      <p:bldP spid="104" grpId="0"/>
      <p:bldP spid="104" grpId="1"/>
      <p:bldP spid="105" grpId="0"/>
      <p:bldP spid="106" grpId="0"/>
      <p:bldP spid="106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526</TotalTime>
  <Words>924</Words>
  <Application>Microsoft Office PowerPoint</Application>
  <PresentationFormat>On-screen Show (4:3)</PresentationFormat>
  <Paragraphs>226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SPH3U      Simple Circuit</vt:lpstr>
      <vt:lpstr>SPH3U      Simple Circuit</vt:lpstr>
      <vt:lpstr>SPH3U      Simple Circuit</vt:lpstr>
      <vt:lpstr>SPH3U      Series Circuit</vt:lpstr>
      <vt:lpstr>SPH3U      Series Circuit</vt:lpstr>
      <vt:lpstr>SPH3U      Series Circuit</vt:lpstr>
      <vt:lpstr>SPH3U      Series Circuit</vt:lpstr>
      <vt:lpstr>Part 2</vt:lpstr>
      <vt:lpstr>SPH3U      Parallel Circuit</vt:lpstr>
    </vt:vector>
  </TitlesOfParts>
  <Company>YRDSB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SPH3U      Combination Circuits</dc:title>
  <dc:creator>YRDSB</dc:creator>
  <cp:lastModifiedBy>YRDSB</cp:lastModifiedBy>
  <cp:revision>66</cp:revision>
  <dcterms:created xsi:type="dcterms:W3CDTF">2011-12-09T13:18:16Z</dcterms:created>
  <dcterms:modified xsi:type="dcterms:W3CDTF">2012-05-08T13:45:38Z</dcterms:modified>
</cp:coreProperties>
</file>